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TT Commons Pro" charset="1" panose="020B0103030102020204"/>
      <p:regular r:id="rId12"/>
    </p:embeddedFont>
    <p:embeddedFont>
      <p:font typeface="TT Commons Pro Bold" charset="1" panose="020B0103030102020204"/>
      <p:regular r:id="rId13"/>
    </p:embeddedFont>
    <p:embeddedFont>
      <p:font typeface="TT Commons Pro Italics" charset="1" panose="020B0103030102020204"/>
      <p:regular r:id="rId14"/>
    </p:embeddedFont>
    <p:embeddedFont>
      <p:font typeface="TT Commons Pro Bold Italics" charset="1" panose="020B0103030102020204"/>
      <p:regular r:id="rId15"/>
    </p:embeddedFont>
    <p:embeddedFont>
      <p:font typeface="Canva Sans" charset="1" panose="020B0503030501040103"/>
      <p:regular r:id="rId16"/>
    </p:embeddedFont>
    <p:embeddedFont>
      <p:font typeface="Canva Sans Bold" charset="1" panose="020B0803030501040103"/>
      <p:regular r:id="rId17"/>
    </p:embeddedFont>
    <p:embeddedFont>
      <p:font typeface="Canva Sans Italics" charset="1" panose="020B0503030501040103"/>
      <p:regular r:id="rId18"/>
    </p:embeddedFont>
    <p:embeddedFont>
      <p:font typeface="Canva Sans Bold Italics" charset="1" panose="020B0803030501040103"/>
      <p:regular r:id="rId19"/>
    </p:embeddedFont>
    <p:embeddedFont>
      <p:font typeface="Canva Sans Medium" charset="1" panose="020B0603030501040103"/>
      <p:regular r:id="rId20"/>
    </p:embeddedFont>
    <p:embeddedFont>
      <p:font typeface="Canva Sans Medium Italics" charset="1" panose="020B0603030501040103"/>
      <p:regular r:id="rId21"/>
    </p:embeddedFont>
    <p:embeddedFont>
      <p:font typeface="Codec Pro" charset="1" panose="00000500000000000000"/>
      <p:regular r:id="rId22"/>
    </p:embeddedFont>
    <p:embeddedFont>
      <p:font typeface="Codec Pro Bold" charset="1" panose="00000600000000000000"/>
      <p:regular r:id="rId23"/>
    </p:embeddedFont>
    <p:embeddedFont>
      <p:font typeface="Codec Pro Thin" charset="1" panose="00000200000000000000"/>
      <p:regular r:id="rId24"/>
    </p:embeddedFont>
    <p:embeddedFont>
      <p:font typeface="Codec Pro Light" charset="1" panose="00000300000000000000"/>
      <p:regular r:id="rId25"/>
    </p:embeddedFont>
    <p:embeddedFont>
      <p:font typeface="Codec Pro Ultra-Bold" charset="1" panose="00000700000000000000"/>
      <p:regular r:id="rId26"/>
    </p:embeddedFont>
    <p:embeddedFont>
      <p:font typeface="Codec Pro Heavy" charset="1" panose="00000A00000000000000"/>
      <p:regular r:id="rId27"/>
    </p:embeddedFont>
    <p:embeddedFont>
      <p:font typeface="TT Firs Neue" charset="1" panose="02000503030000020004"/>
      <p:regular r:id="rId28"/>
    </p:embeddedFont>
    <p:embeddedFont>
      <p:font typeface="TT Firs Neue Bold" charset="1" panose="02000803030000020004"/>
      <p:regular r:id="rId29"/>
    </p:embeddedFont>
    <p:embeddedFont>
      <p:font typeface="TT Firs Neue Italics" charset="1" panose="02000503030000090004"/>
      <p:regular r:id="rId30"/>
    </p:embeddedFont>
    <p:embeddedFont>
      <p:font typeface="TT Firs Neue Bold Italics" charset="1" panose="02000803040000090004"/>
      <p:regular r:id="rId31"/>
    </p:embeddedFont>
    <p:embeddedFont>
      <p:font typeface="TT Firs Neue Thin" charset="1" panose="02000503020000020004"/>
      <p:regular r:id="rId32"/>
    </p:embeddedFont>
    <p:embeddedFont>
      <p:font typeface="TT Firs Neue Thin Italics" charset="1" panose="02000503020000090004"/>
      <p:regular r:id="rId33"/>
    </p:embeddedFont>
    <p:embeddedFont>
      <p:font typeface="TT Firs Neue Heavy" charset="1" panose="02000503060000020004"/>
      <p:regular r:id="rId34"/>
    </p:embeddedFont>
    <p:embeddedFont>
      <p:font typeface="TT Firs Neue Heavy Italics" charset="1" panose="020005030400000900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50" Target="slides/slide15.xml" Type="http://schemas.openxmlformats.org/officeDocument/2006/relationships/slide"/><Relationship Id="rId51" Target="slides/slide1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slide2.xml" Type="http://schemas.openxmlformats.org/officeDocument/2006/relationships/slid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slide2.xml" Type="http://schemas.openxmlformats.org/officeDocument/2006/relationships/slid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slide2.xml" Type="http://schemas.openxmlformats.org/officeDocument/2006/relationships/slide"/><Relationship Id="rId5" Target="../media/image25.png" Type="http://schemas.openxmlformats.org/officeDocument/2006/relationships/image"/><Relationship Id="rId6" Target="../media/image26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2.xml" Type="http://schemas.openxmlformats.org/officeDocument/2006/relationships/slid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2.xml" Type="http://schemas.openxmlformats.org/officeDocument/2006/relationships/slide"/><Relationship Id="rId3" Target="../media/image27.png" Type="http://schemas.openxmlformats.org/officeDocument/2006/relationships/image"/><Relationship Id="rId4" Target="../media/image28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2.xml" Type="http://schemas.openxmlformats.org/officeDocument/2006/relationships/slid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2.xml" Type="http://schemas.openxmlformats.org/officeDocument/2006/relationships/slid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slide2.xml" Type="http://schemas.openxmlformats.org/officeDocument/2006/relationships/slid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2.xml" Type="http://schemas.openxmlformats.org/officeDocument/2006/relationships/slide"/><Relationship Id="rId3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slide2.xml" Type="http://schemas.openxmlformats.org/officeDocument/2006/relationships/slid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slide2.xml" Type="http://schemas.openxmlformats.org/officeDocument/2006/relationships/slid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slide2.xml" Type="http://schemas.openxmlformats.org/officeDocument/2006/relationships/slide"/><Relationship Id="rId4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3444524" y="-505381"/>
            <a:ext cx="5699476" cy="5699476"/>
          </a:xfrm>
          <a:custGeom>
            <a:avLst/>
            <a:gdLst/>
            <a:ahLst/>
            <a:cxnLst/>
            <a:rect r="r" b="b" t="t" l="l"/>
            <a:pathLst>
              <a:path h="5699476" w="5699476">
                <a:moveTo>
                  <a:pt x="0" y="0"/>
                </a:moveTo>
                <a:lnTo>
                  <a:pt x="5699476" y="0"/>
                </a:lnTo>
                <a:lnTo>
                  <a:pt x="5699476" y="5699476"/>
                </a:lnTo>
                <a:lnTo>
                  <a:pt x="0" y="569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291353"/>
            <a:ext cx="3816967" cy="3816967"/>
          </a:xfrm>
          <a:custGeom>
            <a:avLst/>
            <a:gdLst/>
            <a:ahLst/>
            <a:cxnLst/>
            <a:rect r="r" b="b" t="t" l="l"/>
            <a:pathLst>
              <a:path h="3816967" w="3816967">
                <a:moveTo>
                  <a:pt x="0" y="0"/>
                </a:moveTo>
                <a:lnTo>
                  <a:pt x="3816967" y="0"/>
                </a:lnTo>
                <a:lnTo>
                  <a:pt x="3816967" y="3816967"/>
                </a:lnTo>
                <a:lnTo>
                  <a:pt x="0" y="38169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3697" y="5133975"/>
            <a:ext cx="8071359" cy="366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424">
                <a:solidFill>
                  <a:srgbClr val="FBF6F1"/>
                </a:solidFill>
                <a:latin typeface="TT Commons Pro"/>
              </a:rPr>
              <a:t>What factors can </a:t>
            </a:r>
          </a:p>
          <a:p>
            <a:pPr>
              <a:lnSpc>
                <a:spcPts val="9600"/>
              </a:lnSpc>
            </a:pPr>
            <a:r>
              <a:rPr lang="en-US" sz="8000" spc="-424">
                <a:solidFill>
                  <a:srgbClr val="FBF6F1"/>
                </a:solidFill>
                <a:latin typeface="TT Commons Pro"/>
              </a:rPr>
              <a:t>predict re-admission to a hospital?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493697" y="8572212"/>
            <a:ext cx="5202653" cy="1372177"/>
            <a:chOff x="0" y="0"/>
            <a:chExt cx="6936871" cy="182956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23825"/>
              <a:ext cx="6936871" cy="278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0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55971"/>
              <a:ext cx="6936871" cy="12735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20"/>
                </a:lnSpc>
              </a:pPr>
              <a:r>
                <a:rPr lang="en-US" sz="2800">
                  <a:solidFill>
                    <a:srgbClr val="D8ECFF"/>
                  </a:solidFill>
                  <a:latin typeface="TT Commons Pro"/>
                </a:rPr>
                <a:t>Surabhi Damle, Manasa Tandri, Nandini Gupta, Girija Joshi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44000" y="0"/>
            <a:ext cx="9973297" cy="10388190"/>
            <a:chOff x="0" y="0"/>
            <a:chExt cx="2626712" cy="27359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626712" cy="2735984"/>
            </a:xfrm>
            <a:custGeom>
              <a:avLst/>
              <a:gdLst/>
              <a:ahLst/>
              <a:cxnLst/>
              <a:rect r="r" b="b" t="t" l="l"/>
              <a:pathLst>
                <a:path h="2735984" w="2626712">
                  <a:moveTo>
                    <a:pt x="0" y="0"/>
                  </a:moveTo>
                  <a:lnTo>
                    <a:pt x="2626712" y="0"/>
                  </a:lnTo>
                  <a:lnTo>
                    <a:pt x="2626712" y="2735984"/>
                  </a:lnTo>
                  <a:lnTo>
                    <a:pt x="0" y="2735984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27018" y="2092296"/>
            <a:ext cx="6810338" cy="6203599"/>
          </a:xfrm>
          <a:custGeom>
            <a:avLst/>
            <a:gdLst/>
            <a:ahLst/>
            <a:cxnLst/>
            <a:rect r="r" b="b" t="t" l="l"/>
            <a:pathLst>
              <a:path h="6203599" w="6810338">
                <a:moveTo>
                  <a:pt x="0" y="0"/>
                </a:moveTo>
                <a:lnTo>
                  <a:pt x="6810339" y="0"/>
                </a:lnTo>
                <a:lnTo>
                  <a:pt x="6810339" y="6203599"/>
                </a:lnTo>
                <a:lnTo>
                  <a:pt x="0" y="62035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1053" y="2980106"/>
            <a:ext cx="2803253" cy="1121301"/>
          </a:xfrm>
          <a:custGeom>
            <a:avLst/>
            <a:gdLst/>
            <a:ahLst/>
            <a:cxnLst/>
            <a:rect r="r" b="b" t="t" l="l"/>
            <a:pathLst>
              <a:path h="1121301" w="2803253">
                <a:moveTo>
                  <a:pt x="0" y="0"/>
                </a:moveTo>
                <a:lnTo>
                  <a:pt x="2803253" y="0"/>
                </a:lnTo>
                <a:lnTo>
                  <a:pt x="2803253" y="1121301"/>
                </a:lnTo>
                <a:lnTo>
                  <a:pt x="0" y="112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1053" y="7530485"/>
            <a:ext cx="2803253" cy="1121301"/>
          </a:xfrm>
          <a:custGeom>
            <a:avLst/>
            <a:gdLst/>
            <a:ahLst/>
            <a:cxnLst/>
            <a:rect r="r" b="b" t="t" l="l"/>
            <a:pathLst>
              <a:path h="1121301" w="2803253">
                <a:moveTo>
                  <a:pt x="0" y="0"/>
                </a:moveTo>
                <a:lnTo>
                  <a:pt x="2803253" y="0"/>
                </a:lnTo>
                <a:lnTo>
                  <a:pt x="2803253" y="1121301"/>
                </a:lnTo>
                <a:lnTo>
                  <a:pt x="0" y="11213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9664" y="5198145"/>
            <a:ext cx="2803253" cy="1121301"/>
          </a:xfrm>
          <a:custGeom>
            <a:avLst/>
            <a:gdLst/>
            <a:ahLst/>
            <a:cxnLst/>
            <a:rect r="r" b="b" t="t" l="l"/>
            <a:pathLst>
              <a:path h="1121301" w="2803253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628829" y="2894381"/>
            <a:ext cx="12697146" cy="3668064"/>
          </a:xfrm>
          <a:custGeom>
            <a:avLst/>
            <a:gdLst/>
            <a:ahLst/>
            <a:cxnLst/>
            <a:rect r="r" b="b" t="t" l="l"/>
            <a:pathLst>
              <a:path h="3668064" w="12697146">
                <a:moveTo>
                  <a:pt x="0" y="0"/>
                </a:moveTo>
                <a:lnTo>
                  <a:pt x="12697146" y="0"/>
                </a:lnTo>
                <a:lnTo>
                  <a:pt x="12697146" y="3668064"/>
                </a:lnTo>
                <a:lnTo>
                  <a:pt x="0" y="36680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19175"/>
            <a:ext cx="10295237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Predictive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8275" y="4398045"/>
            <a:ext cx="393642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719"/>
              </a:lnSpc>
              <a:spcBef>
                <a:spcPct val="0"/>
              </a:spcBef>
            </a:pPr>
            <a:r>
              <a:rPr lang="en-US" sz="3099">
                <a:solidFill>
                  <a:srgbClr val="FBF6F1"/>
                </a:solidFill>
                <a:latin typeface="TT Commons Pro"/>
              </a:rPr>
              <a:t>Empty Model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453" y="3093156"/>
            <a:ext cx="1295221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 u="none">
                <a:solidFill>
                  <a:srgbClr val="156669"/>
                </a:solidFill>
                <a:latin typeface="TT Commons Pro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3136" y="7643535"/>
            <a:ext cx="1479103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 u="none">
                <a:solidFill>
                  <a:srgbClr val="156669"/>
                </a:solidFill>
                <a:latin typeface="TT Commons Pro Bold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11906" y="5311195"/>
            <a:ext cx="1527286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 u="none">
                <a:solidFill>
                  <a:srgbClr val="156669"/>
                </a:solidFill>
                <a:latin typeface="TT Commons Pro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8275" y="6616085"/>
            <a:ext cx="393642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719"/>
              </a:lnSpc>
              <a:spcBef>
                <a:spcPct val="0"/>
              </a:spcBef>
            </a:pPr>
            <a:r>
              <a:rPr lang="en-US" sz="3099">
                <a:solidFill>
                  <a:srgbClr val="FBF6F1"/>
                </a:solidFill>
                <a:latin typeface="TT Commons Pro"/>
              </a:rPr>
              <a:t>Elastic-Net Model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1053" y="8948424"/>
            <a:ext cx="3936425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719"/>
              </a:lnSpc>
              <a:spcBef>
                <a:spcPct val="0"/>
              </a:spcBef>
            </a:pPr>
            <a:r>
              <a:rPr lang="en-US" sz="3099">
                <a:solidFill>
                  <a:srgbClr val="FBF6F1"/>
                </a:solidFill>
                <a:latin typeface="TT Commons Pro"/>
              </a:rPr>
              <a:t>Full Model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689792" y="586740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D8ECFF"/>
                </a:solidFill>
                <a:latin typeface="TT Commons Pro"/>
                <a:hlinkClick r:id="rId5" action="ppaction://hlinksldjump"/>
              </a:rPr>
              <a:t>Back to Agenda</a:t>
            </a:r>
          </a:p>
        </p:txBody>
      </p:sp>
      <p:sp>
        <p:nvSpPr>
          <p:cNvPr name="AutoShape 14" id="14"/>
          <p:cNvSpPr/>
          <p:nvPr/>
        </p:nvSpPr>
        <p:spPr>
          <a:xfrm rot="0">
            <a:off x="4628829" y="7006610"/>
            <a:ext cx="12697146" cy="2098977"/>
          </a:xfrm>
          <a:prstGeom prst="rect">
            <a:avLst/>
          </a:prstGeom>
          <a:solidFill>
            <a:srgbClr val="92D2D4"/>
          </a:solidFill>
        </p:spPr>
      </p:sp>
      <p:sp>
        <p:nvSpPr>
          <p:cNvPr name="TextBox 15" id="15"/>
          <p:cNvSpPr txBox="true"/>
          <p:nvPr/>
        </p:nvSpPr>
        <p:spPr>
          <a:xfrm rot="0">
            <a:off x="5008844" y="7633974"/>
            <a:ext cx="12108567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BF6F1"/>
                </a:solidFill>
                <a:latin typeface="TT Commons Pro"/>
              </a:rPr>
              <a:t>RMSE (root mean squared error) </a:t>
            </a:r>
            <a:r>
              <a:rPr lang="en-US" sz="3999">
                <a:solidFill>
                  <a:srgbClr val="FBF6F1"/>
                </a:solidFill>
                <a:latin typeface="TT Commons Pro Bold"/>
              </a:rPr>
              <a:t>~0.5 for all 3 models. </a:t>
            </a:r>
          </a:p>
          <a:p>
            <a:pPr marL="0" indent="0" lvl="0">
              <a:lnSpc>
                <a:spcPts val="47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2982" y="3169178"/>
            <a:ext cx="14482036" cy="4600791"/>
          </a:xfrm>
          <a:custGeom>
            <a:avLst/>
            <a:gdLst/>
            <a:ahLst/>
            <a:cxnLst/>
            <a:rect r="r" b="b" t="t" l="l"/>
            <a:pathLst>
              <a:path h="4600791" w="14482036">
                <a:moveTo>
                  <a:pt x="0" y="0"/>
                </a:moveTo>
                <a:lnTo>
                  <a:pt x="14482036" y="0"/>
                </a:lnTo>
                <a:lnTo>
                  <a:pt x="14482036" y="4600791"/>
                </a:lnTo>
                <a:lnTo>
                  <a:pt x="0" y="46007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5706003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Elastic Net Model Predictors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89792" y="586740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D8ECFF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6358" y="2772172"/>
            <a:ext cx="6739267" cy="6739267"/>
          </a:xfrm>
          <a:custGeom>
            <a:avLst/>
            <a:gdLst/>
            <a:ahLst/>
            <a:cxnLst/>
            <a:rect r="r" b="b" t="t" l="l"/>
            <a:pathLst>
              <a:path h="6739267" w="6739267">
                <a:moveTo>
                  <a:pt x="0" y="0"/>
                </a:moveTo>
                <a:lnTo>
                  <a:pt x="6739266" y="0"/>
                </a:lnTo>
                <a:lnTo>
                  <a:pt x="6739266" y="6739267"/>
                </a:lnTo>
                <a:lnTo>
                  <a:pt x="0" y="6739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992981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Findings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39734" y="9473339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FBF6F1"/>
                </a:solidFill>
                <a:latin typeface="TT Commons Pro"/>
                <a:hlinkClick r:id="rId4" action="ppaction://hlinksldjump"/>
              </a:rPr>
              <a:t>Back to Agenda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17575" y="3127082"/>
            <a:ext cx="6074047" cy="4887305"/>
            <a:chOff x="0" y="0"/>
            <a:chExt cx="8098729" cy="651640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8098729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63331"/>
              <a:ext cx="8098729" cy="5753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68093" indent="-334046" lvl="1">
                <a:lnSpc>
                  <a:spcPts val="4332"/>
                </a:lnSpc>
                <a:buFont typeface="Arial"/>
                <a:buChar char="•"/>
              </a:pP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Variables chosen in models are </a:t>
              </a:r>
              <a:r>
                <a:rPr lang="en-US" sz="3094">
                  <a:solidFill>
                    <a:srgbClr val="000000"/>
                  </a:solidFill>
                  <a:latin typeface="TT Commons Pro Bold"/>
                </a:rPr>
                <a:t>not good predictors</a:t>
              </a: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 of readmittance </a:t>
              </a:r>
            </a:p>
            <a:p>
              <a:pPr marL="668093" indent="-334046" lvl="1">
                <a:lnSpc>
                  <a:spcPts val="4332"/>
                </a:lnSpc>
                <a:buFont typeface="Arial"/>
                <a:buChar char="•"/>
              </a:pPr>
              <a:r>
                <a:rPr lang="en-US" sz="3094">
                  <a:solidFill>
                    <a:srgbClr val="000000"/>
                  </a:solidFill>
                  <a:latin typeface="TT Commons Pro Italics"/>
                </a:rPr>
                <a:t>Empty model</a:t>
              </a: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 had </a:t>
              </a:r>
              <a:r>
                <a:rPr lang="en-US" sz="3094">
                  <a:solidFill>
                    <a:srgbClr val="000000"/>
                  </a:solidFill>
                  <a:latin typeface="TT Commons Pro Bold"/>
                </a:rPr>
                <a:t>similar error</a:t>
              </a: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 to other models </a:t>
              </a:r>
            </a:p>
            <a:p>
              <a:pPr algn="l" marL="668093" indent="-334046" lvl="1">
                <a:lnSpc>
                  <a:spcPts val="4332"/>
                </a:lnSpc>
                <a:buFont typeface="Arial"/>
                <a:buChar char="•"/>
              </a:pPr>
              <a:r>
                <a:rPr lang="en-US" sz="3094">
                  <a:solidFill>
                    <a:srgbClr val="000000"/>
                  </a:solidFill>
                  <a:latin typeface="TT Commons Pro Italics"/>
                </a:rPr>
                <a:t>Boxplot</a:t>
              </a: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 shows that those that were readmitted spent </a:t>
              </a:r>
              <a:r>
                <a:rPr lang="en-US" sz="3094">
                  <a:solidFill>
                    <a:srgbClr val="000000"/>
                  </a:solidFill>
                  <a:latin typeface="TT Commons Pro Bold"/>
                </a:rPr>
                <a:t>about 1 more day</a:t>
              </a:r>
              <a:r>
                <a:rPr lang="en-US" sz="3094">
                  <a:solidFill>
                    <a:srgbClr val="000000"/>
                  </a:solidFill>
                  <a:latin typeface="TT Commons Pro"/>
                </a:rPr>
                <a:t> in the hospital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58516" y="2642802"/>
            <a:ext cx="6300784" cy="6868637"/>
            <a:chOff x="0" y="0"/>
            <a:chExt cx="2357328" cy="25697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7328" cy="2569780"/>
            </a:xfrm>
            <a:custGeom>
              <a:avLst/>
              <a:gdLst/>
              <a:ahLst/>
              <a:cxnLst/>
              <a:rect r="r" b="b" t="t" l="l"/>
              <a:pathLst>
                <a:path h="2569780" w="2357328">
                  <a:moveTo>
                    <a:pt x="0" y="0"/>
                  </a:moveTo>
                  <a:lnTo>
                    <a:pt x="2357328" y="0"/>
                  </a:lnTo>
                  <a:lnTo>
                    <a:pt x="2357328" y="2569780"/>
                  </a:lnTo>
                  <a:lnTo>
                    <a:pt x="0" y="2569780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1208575" y="3448719"/>
            <a:ext cx="5585584" cy="5494184"/>
          </a:xfrm>
          <a:custGeom>
            <a:avLst/>
            <a:gdLst/>
            <a:ahLst/>
            <a:cxnLst/>
            <a:rect r="r" b="b" t="t" l="l"/>
            <a:pathLst>
              <a:path h="5494184" w="5585584">
                <a:moveTo>
                  <a:pt x="0" y="0"/>
                </a:moveTo>
                <a:lnTo>
                  <a:pt x="5585584" y="0"/>
                </a:lnTo>
                <a:lnTo>
                  <a:pt x="5585584" y="5494184"/>
                </a:lnTo>
                <a:lnTo>
                  <a:pt x="0" y="54941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661877" y="586740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FBF6F1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992981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Limitations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471467"/>
            <a:ext cx="7722996" cy="2057411"/>
            <a:chOff x="0" y="0"/>
            <a:chExt cx="1572155" cy="4188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0" y="0"/>
                  </a:moveTo>
                  <a:lnTo>
                    <a:pt x="1572155" y="0"/>
                  </a:lnTo>
                  <a:lnTo>
                    <a:pt x="1572155" y="418823"/>
                  </a:lnTo>
                  <a:lnTo>
                    <a:pt x="0" y="41882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92D2D4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odec Pro"/>
                </a:rPr>
                <a:t>Not accounting for past medical history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536304" y="3471467"/>
            <a:ext cx="7722996" cy="2057411"/>
            <a:chOff x="0" y="0"/>
            <a:chExt cx="1572155" cy="4188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0" y="0"/>
                  </a:moveTo>
                  <a:lnTo>
                    <a:pt x="1572155" y="0"/>
                  </a:lnTo>
                  <a:lnTo>
                    <a:pt x="1572155" y="418823"/>
                  </a:lnTo>
                  <a:lnTo>
                    <a:pt x="0" y="41882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92D2D4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odec Pro"/>
                </a:rPr>
                <a:t>Missing Data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536304" y="5967680"/>
            <a:ext cx="7722996" cy="2057411"/>
            <a:chOff x="0" y="0"/>
            <a:chExt cx="1572155" cy="41882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0" y="0"/>
                  </a:moveTo>
                  <a:lnTo>
                    <a:pt x="1572155" y="0"/>
                  </a:lnTo>
                  <a:lnTo>
                    <a:pt x="1572155" y="418823"/>
                  </a:lnTo>
                  <a:lnTo>
                    <a:pt x="0" y="41882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92D2D4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odec Pro"/>
                </a:rPr>
                <a:t>Normalization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5967680"/>
            <a:ext cx="7722996" cy="2057411"/>
            <a:chOff x="0" y="0"/>
            <a:chExt cx="1572155" cy="41882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0" y="0"/>
                  </a:moveTo>
                  <a:lnTo>
                    <a:pt x="1572155" y="0"/>
                  </a:lnTo>
                  <a:lnTo>
                    <a:pt x="1572155" y="418823"/>
                  </a:lnTo>
                  <a:lnTo>
                    <a:pt x="0" y="41882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92D2D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000000"/>
                  </a:solidFill>
                  <a:latin typeface="Codec Pro"/>
                </a:rPr>
                <a:t>Categorical data converted into binary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Future Recommendations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14691" y="3633788"/>
            <a:ext cx="6829425" cy="1819275"/>
            <a:chOff x="0" y="0"/>
            <a:chExt cx="9105900" cy="24257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02804" cy="2425700"/>
            </a:xfrm>
            <a:custGeom>
              <a:avLst/>
              <a:gdLst/>
              <a:ahLst/>
              <a:cxnLst/>
              <a:rect r="r" b="b" t="t" l="l"/>
              <a:pathLst>
                <a:path h="2425700" w="2802804">
                  <a:moveTo>
                    <a:pt x="0" y="0"/>
                  </a:moveTo>
                  <a:lnTo>
                    <a:pt x="2802804" y="0"/>
                  </a:lnTo>
                  <a:lnTo>
                    <a:pt x="2802804" y="2425700"/>
                  </a:lnTo>
                  <a:lnTo>
                    <a:pt x="0" y="2425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3559770" y="163195"/>
              <a:ext cx="5546130" cy="1920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BF6F1"/>
                  </a:solidFill>
                  <a:latin typeface="TT Commons Pro"/>
                </a:rPr>
                <a:t>Modeling based on individual drugs as predictors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484519" y="6287453"/>
            <a:ext cx="4159597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20757" y="6505575"/>
            <a:ext cx="6829425" cy="2534603"/>
            <a:chOff x="0" y="0"/>
            <a:chExt cx="9105900" cy="33794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02804" cy="2425700"/>
            </a:xfrm>
            <a:custGeom>
              <a:avLst/>
              <a:gdLst/>
              <a:ahLst/>
              <a:cxnLst/>
              <a:rect r="r" b="b" t="t" l="l"/>
              <a:pathLst>
                <a:path h="2425700" w="2802804">
                  <a:moveTo>
                    <a:pt x="0" y="0"/>
                  </a:moveTo>
                  <a:lnTo>
                    <a:pt x="2802804" y="0"/>
                  </a:lnTo>
                  <a:lnTo>
                    <a:pt x="2802804" y="2425700"/>
                  </a:lnTo>
                  <a:lnTo>
                    <a:pt x="0" y="2425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3559770" y="163195"/>
              <a:ext cx="5546130" cy="321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BF6F1"/>
                  </a:solidFill>
                  <a:latin typeface="TT Commons Pro"/>
                </a:rPr>
                <a:t>Using models accommodating mixed-type data such as KPrototypes Clustering Algorithm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2732302" y="3415665"/>
            <a:ext cx="4159597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  <a:spcBef>
                <a:spcPct val="0"/>
              </a:spcBef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9596080" y="6682264"/>
            <a:ext cx="6829425" cy="1819275"/>
            <a:chOff x="0" y="0"/>
            <a:chExt cx="9105900" cy="24257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802804" cy="2425700"/>
            </a:xfrm>
            <a:custGeom>
              <a:avLst/>
              <a:gdLst/>
              <a:ahLst/>
              <a:cxnLst/>
              <a:rect r="r" b="b" t="t" l="l"/>
              <a:pathLst>
                <a:path h="2425700" w="2802804">
                  <a:moveTo>
                    <a:pt x="0" y="0"/>
                  </a:moveTo>
                  <a:lnTo>
                    <a:pt x="2802804" y="0"/>
                  </a:lnTo>
                  <a:lnTo>
                    <a:pt x="2802804" y="2425700"/>
                  </a:lnTo>
                  <a:lnTo>
                    <a:pt x="0" y="2425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3559770" y="163195"/>
              <a:ext cx="5546130" cy="1920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BF6F1"/>
                  </a:solidFill>
                  <a:latin typeface="TT Commons Pro"/>
                </a:rPr>
                <a:t>Analyzing dataset based on individuals over encounters 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635335" y="6287453"/>
            <a:ext cx="4159597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  <a:spcBef>
                <a:spcPct val="0"/>
              </a:spcBef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9596080" y="3519011"/>
            <a:ext cx="6829425" cy="2048828"/>
            <a:chOff x="0" y="0"/>
            <a:chExt cx="9105900" cy="27317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802804" cy="2425700"/>
            </a:xfrm>
            <a:custGeom>
              <a:avLst/>
              <a:gdLst/>
              <a:ahLst/>
              <a:cxnLst/>
              <a:rect r="r" b="b" t="t" l="l"/>
              <a:pathLst>
                <a:path h="2425700" w="2802804">
                  <a:moveTo>
                    <a:pt x="0" y="0"/>
                  </a:moveTo>
                  <a:lnTo>
                    <a:pt x="2802804" y="0"/>
                  </a:lnTo>
                  <a:lnTo>
                    <a:pt x="2802804" y="2425700"/>
                  </a:lnTo>
                  <a:lnTo>
                    <a:pt x="0" y="2425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3559770" y="163195"/>
              <a:ext cx="5546130" cy="2568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FBF6F1"/>
                  </a:solidFill>
                  <a:latin typeface="TT Commons Pro"/>
                </a:rPr>
                <a:t>Modeling based on health insurance  coverage (known predictor) 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2096" y="302221"/>
            <a:ext cx="8841904" cy="9682557"/>
            <a:chOff x="0" y="0"/>
            <a:chExt cx="2328732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28732" cy="2550139"/>
            </a:xfrm>
            <a:custGeom>
              <a:avLst/>
              <a:gdLst/>
              <a:ahLst/>
              <a:cxnLst/>
              <a:rect r="r" b="b" t="t" l="l"/>
              <a:pathLst>
                <a:path h="2550139" w="2328732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599759" y="3752069"/>
            <a:ext cx="8261648" cy="2066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>
                <a:solidFill>
                  <a:srgbClr val="FBF6F1"/>
                </a:solidFill>
                <a:latin typeface="TT Commons Pro Bold"/>
              </a:rPr>
              <a:t>Questions?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1304144"/>
            <a:ext cx="7174715" cy="7200900"/>
          </a:xfrm>
          <a:custGeom>
            <a:avLst/>
            <a:gdLst/>
            <a:ahLst/>
            <a:cxnLst/>
            <a:rect r="r" b="b" t="t" l="l"/>
            <a:pathLst>
              <a:path h="7200900" w="7174715">
                <a:moveTo>
                  <a:pt x="0" y="0"/>
                </a:moveTo>
                <a:lnTo>
                  <a:pt x="7174715" y="0"/>
                </a:lnTo>
                <a:lnTo>
                  <a:pt x="7174715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9922" y="298480"/>
            <a:ext cx="8406507" cy="2066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>
                <a:solidFill>
                  <a:srgbClr val="FBF6F1"/>
                </a:solidFill>
                <a:latin typeface="TT Commons Pro Bold"/>
              </a:rPr>
              <a:t>References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14350" y="2571719"/>
            <a:ext cx="17259300" cy="556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FBF6F1"/>
                </a:solidFill>
                <a:latin typeface="TT Commons Pro Bold"/>
              </a:rPr>
              <a:t>Beata Strack, Jonathan P. DeShazo, Chris Gennings, Juan L. Olmo, Sebastian Ventura, Krzysztof J. Cios, and John N. Clore, “Impact of HbA1c Measurement on Hospital Readmission Rates: Analysis of 70,000 Clinical Database Patient Records,” BioMed Research International, vol. 2014, Article ID 781670, 11 pages, 2014.</a:t>
            </a:r>
          </a:p>
          <a:p>
            <a:pPr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FBF6F1"/>
                </a:solidFill>
                <a:latin typeface="TT Commons Pro Bold"/>
              </a:rPr>
              <a:t>Clore,John, Cios,Krzysztof, DeShazo,Jon, and Strack,Beata. (2014). Diabetes 130-US hospitals for years 1999-2008. UCI Machine Learning Repository. https://doi.org/10.24432/C5230J.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BF6F1"/>
                </a:solidFill>
                <a:latin typeface="TT Commons Pro Bold"/>
              </a:rPr>
              <a:t>Shaw JA, Stiliannoudakis S, Qaiser R, Layman E, Sima A, Ali A. Thirty-Day Hospital Readmissions: A Predictor of Higher All-cause Mortality for Up to Two Years. Cureus. 2020 Jul 21;12(7):e9308. doi: 10.7759/cureus.9308. PMID: 32839677; PMCID: PMC7440272.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68630" y="-8076344"/>
            <a:ext cx="19225260" cy="13219844"/>
            <a:chOff x="0" y="0"/>
            <a:chExt cx="6159500" cy="42354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59500" cy="4235450"/>
            </a:xfrm>
            <a:custGeom>
              <a:avLst/>
              <a:gdLst/>
              <a:ahLst/>
              <a:cxnLst/>
              <a:rect r="r" b="b" t="t" l="l"/>
              <a:pathLst>
                <a:path h="4235450" w="6159500">
                  <a:moveTo>
                    <a:pt x="6159500" y="4235450"/>
                  </a:moveTo>
                  <a:lnTo>
                    <a:pt x="0" y="3696970"/>
                  </a:lnTo>
                  <a:lnTo>
                    <a:pt x="0" y="0"/>
                  </a:lnTo>
                  <a:lnTo>
                    <a:pt x="6159500" y="538480"/>
                  </a:lnTo>
                  <a:close/>
                </a:path>
              </a:pathLst>
            </a:custGeom>
            <a:blipFill>
              <a:blip r:embed="rId2"/>
              <a:stretch>
                <a:fillRect l="-11213" t="0" r="-11213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-5400000">
            <a:off x="4258634" y="4846805"/>
            <a:ext cx="10700196" cy="5376848"/>
          </a:xfrm>
          <a:custGeom>
            <a:avLst/>
            <a:gdLst/>
            <a:ahLst/>
            <a:cxnLst/>
            <a:rect r="r" b="b" t="t" l="l"/>
            <a:pathLst>
              <a:path h="5376848" w="10700196">
                <a:moveTo>
                  <a:pt x="0" y="0"/>
                </a:moveTo>
                <a:lnTo>
                  <a:pt x="10700196" y="0"/>
                </a:lnTo>
                <a:lnTo>
                  <a:pt x="10700196" y="5376848"/>
                </a:lnTo>
                <a:lnTo>
                  <a:pt x="0" y="53768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-468630" y="555490"/>
            <a:ext cx="10295092" cy="15019365"/>
          </a:xfrm>
          <a:custGeom>
            <a:avLst/>
            <a:gdLst/>
            <a:ahLst/>
            <a:cxnLst/>
            <a:rect r="r" b="b" t="t" l="l"/>
            <a:pathLst>
              <a:path h="15019365" w="10295092">
                <a:moveTo>
                  <a:pt x="10295092" y="0"/>
                </a:moveTo>
                <a:lnTo>
                  <a:pt x="0" y="0"/>
                </a:lnTo>
                <a:lnTo>
                  <a:pt x="0" y="15019365"/>
                </a:lnTo>
                <a:lnTo>
                  <a:pt x="10295092" y="15019365"/>
                </a:lnTo>
                <a:lnTo>
                  <a:pt x="1029509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324552">
            <a:off x="9704515" y="-1882193"/>
            <a:ext cx="9702220" cy="4875365"/>
          </a:xfrm>
          <a:custGeom>
            <a:avLst/>
            <a:gdLst/>
            <a:ahLst/>
            <a:cxnLst/>
            <a:rect r="r" b="b" t="t" l="l"/>
            <a:pathLst>
              <a:path h="4875365" w="9702220">
                <a:moveTo>
                  <a:pt x="0" y="0"/>
                </a:moveTo>
                <a:lnTo>
                  <a:pt x="9702219" y="0"/>
                </a:lnTo>
                <a:lnTo>
                  <a:pt x="9702219" y="4875366"/>
                </a:lnTo>
                <a:lnTo>
                  <a:pt x="0" y="4875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9144000" y="-13508337"/>
            <a:ext cx="10863134" cy="15848074"/>
          </a:xfrm>
          <a:custGeom>
            <a:avLst/>
            <a:gdLst/>
            <a:ahLst/>
            <a:cxnLst/>
            <a:rect r="r" b="b" t="t" l="l"/>
            <a:pathLst>
              <a:path h="15848074" w="10863134">
                <a:moveTo>
                  <a:pt x="0" y="15848074"/>
                </a:moveTo>
                <a:lnTo>
                  <a:pt x="10863134" y="15848074"/>
                </a:lnTo>
                <a:lnTo>
                  <a:pt x="10863134" y="0"/>
                </a:lnTo>
                <a:lnTo>
                  <a:pt x="0" y="0"/>
                </a:lnTo>
                <a:lnTo>
                  <a:pt x="0" y="158480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1063404" y="92773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9" id="9"/>
          <p:cNvGrpSpPr/>
          <p:nvPr/>
        </p:nvGrpSpPr>
        <p:grpSpPr>
          <a:xfrm rot="0">
            <a:off x="1405479" y="2785110"/>
            <a:ext cx="247123" cy="5817168"/>
            <a:chOff x="0" y="0"/>
            <a:chExt cx="329498" cy="7756225"/>
          </a:xfrm>
        </p:grpSpPr>
        <p:sp>
          <p:nvSpPr>
            <p:cNvPr name="AutoShape 10" id="10"/>
            <p:cNvSpPr/>
            <p:nvPr/>
          </p:nvSpPr>
          <p:spPr>
            <a:xfrm flipV="true">
              <a:off x="177449" y="0"/>
              <a:ext cx="0" cy="7756225"/>
            </a:xfrm>
            <a:prstGeom prst="line">
              <a:avLst/>
            </a:prstGeom>
            <a:ln cap="flat" w="50800">
              <a:solidFill>
                <a:srgbClr val="FBF6F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11" id="11"/>
            <p:cNvGrpSpPr/>
            <p:nvPr/>
          </p:nvGrpSpPr>
          <p:grpSpPr>
            <a:xfrm rot="0">
              <a:off x="25400" y="443613"/>
              <a:ext cx="304098" cy="304098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25400" y="1582745"/>
              <a:ext cx="304098" cy="304098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2623443"/>
              <a:ext cx="304098" cy="304098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25400" y="3765958"/>
              <a:ext cx="304098" cy="304098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5400" y="4844756"/>
              <a:ext cx="304098" cy="304098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25400" y="5879931"/>
              <a:ext cx="304098" cy="304098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25400" y="6958729"/>
              <a:ext cx="304098" cy="304098"/>
              <a:chOff x="0" y="0"/>
              <a:chExt cx="812800" cy="8128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32" id="32"/>
          <p:cNvSpPr txBox="true"/>
          <p:nvPr/>
        </p:nvSpPr>
        <p:spPr>
          <a:xfrm rot="0">
            <a:off x="9576848" y="6633335"/>
            <a:ext cx="6727988" cy="1632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53"/>
              </a:lnSpc>
            </a:pPr>
            <a:r>
              <a:rPr lang="en-US" sz="9609">
                <a:solidFill>
                  <a:srgbClr val="FBF6F1"/>
                </a:solidFill>
                <a:latin typeface="TT Commons Pro Bold"/>
              </a:rPr>
              <a:t>AGENDA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362025" y="2692689"/>
            <a:ext cx="6509973" cy="6547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Background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Modeling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Findings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Limitations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Future Recommendations</a:t>
            </a:r>
          </a:p>
          <a:p>
            <a:pPr>
              <a:lnSpc>
                <a:spcPts val="6596"/>
              </a:lnSpc>
            </a:pPr>
            <a:r>
              <a:rPr lang="en-US" sz="3400">
                <a:solidFill>
                  <a:srgbClr val="FBF6F1"/>
                </a:solidFill>
                <a:latin typeface="TT Commons Pro Bold"/>
              </a:rPr>
              <a:t>Questions</a:t>
            </a:r>
          </a:p>
          <a:p>
            <a:pPr>
              <a:lnSpc>
                <a:spcPts val="6596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585449" y="4111823"/>
            <a:ext cx="5231199" cy="4131824"/>
          </a:xfrm>
          <a:prstGeom prst="rect">
            <a:avLst/>
          </a:prstGeom>
          <a:solidFill>
            <a:srgbClr val="61B1CB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7197042" y="5598917"/>
            <a:ext cx="3975395" cy="167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35"/>
              </a:lnSpc>
            </a:pPr>
            <a:r>
              <a:rPr lang="en-US" sz="3279">
                <a:solidFill>
                  <a:srgbClr val="FFFFFF"/>
                </a:solidFill>
                <a:latin typeface="TT Commons Pro"/>
              </a:rPr>
              <a:t>High rates of patient readmission: </a:t>
            </a:r>
          </a:p>
          <a:p>
            <a:pPr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TT Commons Pro Bold"/>
              </a:rPr>
              <a:t>46.08 %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97042" y="4842853"/>
            <a:ext cx="3975395" cy="522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72"/>
              </a:lnSpc>
              <a:spcBef>
                <a:spcPct val="0"/>
              </a:spcBef>
            </a:pPr>
            <a:r>
              <a:rPr lang="en-US" sz="3476">
                <a:solidFill>
                  <a:srgbClr val="FFFFFF"/>
                </a:solidFill>
                <a:latin typeface="TT Commons Pro"/>
              </a:rPr>
              <a:t>02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1028700" y="4105166"/>
            <a:ext cx="5146339" cy="4138480"/>
          </a:xfrm>
          <a:prstGeom prst="rect">
            <a:avLst/>
          </a:prstGeom>
          <a:solidFill>
            <a:srgbClr val="92D2D4"/>
          </a:solidFill>
        </p:spPr>
      </p:sp>
      <p:sp>
        <p:nvSpPr>
          <p:cNvPr name="AutoShape 6" id="6"/>
          <p:cNvSpPr/>
          <p:nvPr/>
        </p:nvSpPr>
        <p:spPr>
          <a:xfrm rot="0">
            <a:off x="12198844" y="4111823"/>
            <a:ext cx="5060456" cy="4131824"/>
          </a:xfrm>
          <a:prstGeom prst="rect">
            <a:avLst/>
          </a:prstGeom>
          <a:solidFill>
            <a:srgbClr val="156669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028700" y="8557971"/>
            <a:ext cx="16230600" cy="1113754"/>
            <a:chOff x="0" y="0"/>
            <a:chExt cx="21640800" cy="1485005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21640800" cy="1485005"/>
            </a:xfrm>
            <a:prstGeom prst="rect">
              <a:avLst/>
            </a:prstGeom>
            <a:solidFill>
              <a:srgbClr val="C8D5B9"/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2545955" y="516841"/>
              <a:ext cx="16548891" cy="4129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244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15412" y="8858777"/>
            <a:ext cx="512144" cy="51214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8F7F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560369"/>
            <a:ext cx="9294081" cy="1238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49"/>
              </a:lnSpc>
            </a:pPr>
            <a:r>
              <a:rPr lang="en-US" sz="8124">
                <a:solidFill>
                  <a:srgbClr val="FBF6F1"/>
                </a:solidFill>
                <a:latin typeface="TT Commons Pro Bold"/>
              </a:rPr>
              <a:t>Background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34146" y="5598917"/>
            <a:ext cx="3003266" cy="147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36"/>
              </a:lnSpc>
              <a:spcBef>
                <a:spcPct val="0"/>
              </a:spcBef>
            </a:pPr>
            <a:r>
              <a:rPr lang="en-US" sz="3280">
                <a:solidFill>
                  <a:srgbClr val="FFFFFF"/>
                </a:solidFill>
                <a:latin typeface="TT Commons Pro"/>
              </a:rPr>
              <a:t>Arbitrary/poor diabetes management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34146" y="4836316"/>
            <a:ext cx="3935447" cy="528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73"/>
              </a:lnSpc>
              <a:spcBef>
                <a:spcPct val="0"/>
              </a:spcBef>
            </a:pPr>
            <a:r>
              <a:rPr lang="en-US" sz="3477">
                <a:solidFill>
                  <a:srgbClr val="FFFFFF"/>
                </a:solidFill>
                <a:latin typeface="TT Commons Pro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47089" y="5598917"/>
            <a:ext cx="4304677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08151" indent="-354076" lvl="1">
              <a:lnSpc>
                <a:spcPts val="3935"/>
              </a:lnSpc>
              <a:buFont typeface="Arial"/>
              <a:buChar char="•"/>
            </a:pPr>
            <a:r>
              <a:rPr lang="en-US" sz="3279">
                <a:solidFill>
                  <a:srgbClr val="FFFFFF"/>
                </a:solidFill>
                <a:latin typeface="TT Commons Pro"/>
              </a:rPr>
              <a:t>Higher risk of death </a:t>
            </a:r>
          </a:p>
          <a:p>
            <a:pPr marL="708151" indent="-354076" lvl="1">
              <a:lnSpc>
                <a:spcPts val="3935"/>
              </a:lnSpc>
              <a:spcBef>
                <a:spcPct val="0"/>
              </a:spcBef>
              <a:buFont typeface="Arial"/>
              <a:buChar char="•"/>
            </a:pPr>
            <a:r>
              <a:rPr lang="en-US" sz="3279">
                <a:solidFill>
                  <a:srgbClr val="FFFFFF"/>
                </a:solidFill>
                <a:latin typeface="TT Commons Pro"/>
              </a:rPr>
              <a:t>Higher patient costs  &amp; hospital expenditures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86944" y="4497867"/>
            <a:ext cx="3624967" cy="645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3"/>
              </a:lnSpc>
              <a:spcBef>
                <a:spcPct val="0"/>
              </a:spcBef>
            </a:pPr>
            <a:r>
              <a:rPr lang="en-US" sz="4186" u="none">
                <a:solidFill>
                  <a:srgbClr val="FFFFFF"/>
                </a:solidFill>
                <a:latin typeface="TT Commons Pro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466552" y="586740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FBF6F1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1981091"/>
            <a:ext cx="16230600" cy="166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TT Commons Pro"/>
              </a:rPr>
              <a:t>Dataset: interactions with diabetes patients</a:t>
            </a:r>
          </a:p>
          <a:p>
            <a:pPr marL="604523" indent="-302261" lvl="1">
              <a:lnSpc>
                <a:spcPts val="336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TT Commons Pro"/>
              </a:rPr>
              <a:t>1999-2008</a:t>
            </a:r>
          </a:p>
          <a:p>
            <a:pPr marL="604523" indent="-302261" lvl="1">
              <a:lnSpc>
                <a:spcPts val="336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TT Commons Pro"/>
              </a:rPr>
              <a:t>Represents 130 US hospitals and integrated delivery networks</a:t>
            </a:r>
          </a:p>
          <a:p>
            <a:pPr marL="604523" indent="-302261" lvl="1">
              <a:lnSpc>
                <a:spcPts val="336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TT Commons Pro"/>
              </a:rPr>
              <a:t>Captures “encounters”: patient stayed for up to 14 days, underwent labs &amp; medications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96380" y="8825606"/>
            <a:ext cx="15495240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FFFFFF"/>
                </a:solidFill>
                <a:latin typeface="Canva Sans"/>
              </a:rPr>
              <a:t>Understand systemic causes of readmission         reduce readmission in the future.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0641" y="3295090"/>
            <a:ext cx="17607359" cy="3817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38"/>
              </a:lnSpc>
            </a:pPr>
            <a:r>
              <a:rPr lang="en-US" sz="3875">
                <a:solidFill>
                  <a:srgbClr val="F8F7F7"/>
                </a:solidFill>
                <a:latin typeface="TT Commons Pro Bold"/>
              </a:rPr>
              <a:t>Variables explored through visualization:</a:t>
            </a:r>
          </a:p>
          <a:p>
            <a:pPr algn="just" marL="836801" indent="-418400" lvl="1">
              <a:lnSpc>
                <a:spcPts val="5038"/>
              </a:lnSpc>
              <a:buFont typeface="Arial"/>
              <a:buChar char="•"/>
            </a:pPr>
            <a:r>
              <a:rPr lang="en-US" sz="3875">
                <a:solidFill>
                  <a:srgbClr val="FFFFFF"/>
                </a:solidFill>
                <a:latin typeface="TT Commons Pro"/>
              </a:rPr>
              <a:t>Readmitted Status of Patient Encounters in the Dataset, by </a:t>
            </a:r>
            <a:r>
              <a:rPr lang="en-US" sz="3875">
                <a:solidFill>
                  <a:srgbClr val="FFD3C2"/>
                </a:solidFill>
                <a:latin typeface="TT Commons Pro Bold"/>
              </a:rPr>
              <a:t>Race</a:t>
            </a:r>
          </a:p>
          <a:p>
            <a:pPr algn="just" marL="836801" indent="-418400" lvl="1">
              <a:lnSpc>
                <a:spcPts val="5038"/>
              </a:lnSpc>
              <a:buFont typeface="Arial"/>
              <a:buChar char="•"/>
            </a:pPr>
            <a:r>
              <a:rPr lang="en-US" sz="3875">
                <a:solidFill>
                  <a:srgbClr val="FFFFFF"/>
                </a:solidFill>
                <a:latin typeface="TT Commons Pro"/>
              </a:rPr>
              <a:t>Readmitted Status of Patient Encounters in the Dataset, by </a:t>
            </a:r>
            <a:r>
              <a:rPr lang="en-US" sz="3875">
                <a:solidFill>
                  <a:srgbClr val="FFD3C2"/>
                </a:solidFill>
                <a:latin typeface="TT Commons Pro Bold"/>
              </a:rPr>
              <a:t>Gender</a:t>
            </a:r>
          </a:p>
          <a:p>
            <a:pPr algn="just" marL="836801" indent="-418400" lvl="1">
              <a:lnSpc>
                <a:spcPts val="5038"/>
              </a:lnSpc>
              <a:buFont typeface="Arial"/>
              <a:buChar char="•"/>
            </a:pPr>
            <a:r>
              <a:rPr lang="en-US" sz="3875">
                <a:solidFill>
                  <a:srgbClr val="FFFFFF"/>
                </a:solidFill>
                <a:latin typeface="TT Commons Pro"/>
              </a:rPr>
              <a:t>Readmitted Status of Patient Encounters in the Dataset, by </a:t>
            </a:r>
            <a:r>
              <a:rPr lang="en-US" sz="3875">
                <a:solidFill>
                  <a:srgbClr val="FFD3C2"/>
                </a:solidFill>
                <a:latin typeface="TT Commons Pro Bold"/>
              </a:rPr>
              <a:t>Age</a:t>
            </a:r>
          </a:p>
          <a:p>
            <a:pPr algn="just" marL="836801" indent="-418400" lvl="1">
              <a:lnSpc>
                <a:spcPts val="5038"/>
              </a:lnSpc>
              <a:buFont typeface="Arial"/>
              <a:buChar char="•"/>
            </a:pPr>
            <a:r>
              <a:rPr lang="en-US" sz="3875">
                <a:solidFill>
                  <a:srgbClr val="FFFFFF"/>
                </a:solidFill>
                <a:latin typeface="TT Commons Pro"/>
              </a:rPr>
              <a:t>Readmitted Status of Patient Encounters, by </a:t>
            </a:r>
            <a:r>
              <a:rPr lang="en-US" sz="3875">
                <a:solidFill>
                  <a:srgbClr val="FFD3C2"/>
                </a:solidFill>
                <a:latin typeface="TT Commons Pro Bold"/>
              </a:rPr>
              <a:t>Discharge Type</a:t>
            </a:r>
          </a:p>
          <a:p>
            <a:pPr algn="just" marL="836801" indent="-418400" lvl="1">
              <a:lnSpc>
                <a:spcPts val="5038"/>
              </a:lnSpc>
              <a:buFont typeface="Arial"/>
              <a:buChar char="•"/>
            </a:pPr>
            <a:r>
              <a:rPr lang="en-US" sz="3875">
                <a:solidFill>
                  <a:srgbClr val="FFFFFF"/>
                </a:solidFill>
                <a:latin typeface="TT Commons Pro"/>
              </a:rPr>
              <a:t>Readmitted Status of Patient Encounters, by </a:t>
            </a:r>
            <a:r>
              <a:rPr lang="en-US" sz="3875">
                <a:solidFill>
                  <a:srgbClr val="FFD3C2"/>
                </a:solidFill>
                <a:latin typeface="TT Commons Pro Bold"/>
              </a:rPr>
              <a:t>Time Spent in Hospital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2262" y="2763352"/>
            <a:ext cx="9269603" cy="6621145"/>
          </a:xfrm>
          <a:custGeom>
            <a:avLst/>
            <a:gdLst/>
            <a:ahLst/>
            <a:cxnLst/>
            <a:rect r="r" b="b" t="t" l="l"/>
            <a:pathLst>
              <a:path h="6621145" w="9269603">
                <a:moveTo>
                  <a:pt x="0" y="0"/>
                </a:moveTo>
                <a:lnTo>
                  <a:pt x="9269603" y="0"/>
                </a:lnTo>
                <a:lnTo>
                  <a:pt x="9269603" y="6621145"/>
                </a:lnTo>
                <a:lnTo>
                  <a:pt x="0" y="662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97367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940392"/>
            <a:ext cx="9416728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TT Commons Pro"/>
              </a:rPr>
              <a:t>Readmitted Status of Patient Encounters in the Dataset, By Race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2" action="ppaction://hlinksldjump"/>
              </a:rPr>
              <a:t>Back to Agenda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3023235"/>
            <a:ext cx="9269603" cy="6621145"/>
          </a:xfrm>
          <a:custGeom>
            <a:avLst/>
            <a:gdLst/>
            <a:ahLst/>
            <a:cxnLst/>
            <a:rect r="r" b="b" t="t" l="l"/>
            <a:pathLst>
              <a:path h="6621145" w="9269603">
                <a:moveTo>
                  <a:pt x="0" y="0"/>
                </a:moveTo>
                <a:lnTo>
                  <a:pt x="9269603" y="0"/>
                </a:lnTo>
                <a:lnTo>
                  <a:pt x="9269603" y="6621145"/>
                </a:lnTo>
                <a:lnTo>
                  <a:pt x="0" y="66211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9553" y="2362200"/>
            <a:ext cx="9794602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TT Commons Pro"/>
              </a:rPr>
              <a:t>Readmitted Status of Patient Encounters in the Dataset, By Gender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970705"/>
            <a:ext cx="9269603" cy="6621145"/>
          </a:xfrm>
          <a:custGeom>
            <a:avLst/>
            <a:gdLst/>
            <a:ahLst/>
            <a:cxnLst/>
            <a:rect r="r" b="b" t="t" l="l"/>
            <a:pathLst>
              <a:path h="6621145" w="9269603">
                <a:moveTo>
                  <a:pt x="0" y="0"/>
                </a:moveTo>
                <a:lnTo>
                  <a:pt x="9269603" y="0"/>
                </a:lnTo>
                <a:lnTo>
                  <a:pt x="9269603" y="6621145"/>
                </a:lnTo>
                <a:lnTo>
                  <a:pt x="0" y="662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362200"/>
            <a:ext cx="9257630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TT Commons Pro"/>
              </a:rPr>
              <a:t>Readmitted Status of Patient Encounters in the Dataset, By Age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138810"/>
            <a:ext cx="9269603" cy="6621145"/>
          </a:xfrm>
          <a:custGeom>
            <a:avLst/>
            <a:gdLst/>
            <a:ahLst/>
            <a:cxnLst/>
            <a:rect r="r" b="b" t="t" l="l"/>
            <a:pathLst>
              <a:path h="6621145" w="9269603">
                <a:moveTo>
                  <a:pt x="0" y="0"/>
                </a:moveTo>
                <a:lnTo>
                  <a:pt x="9269603" y="0"/>
                </a:lnTo>
                <a:lnTo>
                  <a:pt x="9269603" y="6621145"/>
                </a:lnTo>
                <a:lnTo>
                  <a:pt x="0" y="662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88255" y="4434697"/>
            <a:ext cx="5571045" cy="201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47"/>
              </a:lnSpc>
            </a:pPr>
            <a:r>
              <a:rPr lang="en-US" sz="4113">
                <a:solidFill>
                  <a:srgbClr val="FFFFFF"/>
                </a:solidFill>
                <a:latin typeface="TT Commons Pro"/>
              </a:rPr>
              <a:t>Median time in hospital is larger for individuals who were readmitted.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362200"/>
            <a:ext cx="11003012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TT Commons Pro"/>
              </a:rPr>
              <a:t>Readmitted Status of Patient Encounters in the Dataset, By Time in Hospital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8B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9829" y="3159069"/>
            <a:ext cx="7784171" cy="5560122"/>
          </a:xfrm>
          <a:custGeom>
            <a:avLst/>
            <a:gdLst/>
            <a:ahLst/>
            <a:cxnLst/>
            <a:rect r="r" b="b" t="t" l="l"/>
            <a:pathLst>
              <a:path h="5560122" w="7784171">
                <a:moveTo>
                  <a:pt x="0" y="0"/>
                </a:moveTo>
                <a:lnTo>
                  <a:pt x="7784171" y="0"/>
                </a:lnTo>
                <a:lnTo>
                  <a:pt x="7784171" y="5560123"/>
                </a:lnTo>
                <a:lnTo>
                  <a:pt x="0" y="55601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410634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BF6F1"/>
                </a:solidFill>
                <a:latin typeface="TT Commons Pro Bold"/>
              </a:rPr>
              <a:t>Initial Data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10793" y="748814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2D8BBA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60570" y="388769"/>
            <a:ext cx="206265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 u="sng">
                <a:solidFill>
                  <a:srgbClr val="FBF6F1"/>
                </a:solidFill>
                <a:latin typeface="TT Commons Pro"/>
                <a:hlinkClick r:id="rId3" action="ppaction://hlinksldjump"/>
              </a:rPr>
              <a:t>Back to Agenda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46807" y="8890583"/>
            <a:ext cx="5610214" cy="367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7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TT Commons Pro"/>
              </a:rPr>
              <a:t>Non-readmitted indivduals, by discharge type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715813" y="3159069"/>
            <a:ext cx="7784171" cy="5560122"/>
          </a:xfrm>
          <a:custGeom>
            <a:avLst/>
            <a:gdLst/>
            <a:ahLst/>
            <a:cxnLst/>
            <a:rect r="r" b="b" t="t" l="l"/>
            <a:pathLst>
              <a:path h="5560122" w="7784171">
                <a:moveTo>
                  <a:pt x="0" y="0"/>
                </a:moveTo>
                <a:lnTo>
                  <a:pt x="7784172" y="0"/>
                </a:lnTo>
                <a:lnTo>
                  <a:pt x="7784172" y="5560123"/>
                </a:lnTo>
                <a:lnTo>
                  <a:pt x="0" y="55601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075912" y="8890583"/>
            <a:ext cx="5063973" cy="367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7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TT Commons Pro"/>
              </a:rPr>
              <a:t>Readmitted indivduals, by discharge type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DAFv8_NObck</dc:identifier>
  <dcterms:modified xsi:type="dcterms:W3CDTF">2011-08-01T06:04:30Z</dcterms:modified>
  <cp:revision>1</cp:revision>
  <dc:title>CDC Presentation</dc:title>
</cp:coreProperties>
</file>

<file path=docProps/thumbnail.jpeg>
</file>